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61" r:id="rId5"/>
    <p:sldId id="263" r:id="rId6"/>
    <p:sldId id="262" r:id="rId7"/>
    <p:sldId id="260" r:id="rId8"/>
    <p:sldId id="268" r:id="rId9"/>
    <p:sldId id="259" r:id="rId10"/>
    <p:sldId id="269" r:id="rId11"/>
    <p:sldId id="267" r:id="rId12"/>
    <p:sldId id="265" r:id="rId13"/>
    <p:sldId id="266" r:id="rId14"/>
    <p:sldId id="264" r:id="rId15"/>
    <p:sldId id="270" r:id="rId16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17544C-20D4-431B-9259-C56FFE7B266A}" type="datetimeFigureOut">
              <a:rPr lang="hu-HU" smtClean="0"/>
              <a:t>2018.05.22.</a:t>
            </a:fld>
            <a:endParaRPr lang="hu-HU" dirty="0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 dirty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11DBA2-B784-484C-B165-BA08EDFDE69C}" type="slidenum">
              <a:rPr lang="hu-HU" smtClean="0"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28274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1DBA2-B784-484C-B165-BA08EDFDE69C}" type="slidenum">
              <a:rPr lang="hu-HU" smtClean="0"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183695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1DBA2-B784-484C-B165-BA08EDFDE69C}" type="slidenum">
              <a:rPr lang="hu-HU" smtClean="0"/>
              <a:t>8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58205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11DBA2-B784-484C-B165-BA08EDFDE69C}" type="slidenum">
              <a:rPr lang="hu-HU" smtClean="0"/>
              <a:t>10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952258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7914-0295-4B79-89E8-1A8D7B72D870}" type="datetimeFigureOut">
              <a:rPr lang="hu-HU" smtClean="0"/>
              <a:t>2018.05.22.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035BB-DED7-4083-9B0A-3FB06D3C0E36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7914-0295-4B79-89E8-1A8D7B72D870}" type="datetimeFigureOut">
              <a:rPr lang="hu-HU" smtClean="0"/>
              <a:t>2018.05.22.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035BB-DED7-4083-9B0A-3FB06D3C0E36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7914-0295-4B79-89E8-1A8D7B72D870}" type="datetimeFigureOut">
              <a:rPr lang="hu-HU" smtClean="0"/>
              <a:t>2018.05.22.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035BB-DED7-4083-9B0A-3FB06D3C0E36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7914-0295-4B79-89E8-1A8D7B72D870}" type="datetimeFigureOut">
              <a:rPr lang="hu-HU" smtClean="0"/>
              <a:t>2018.05.22.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035BB-DED7-4083-9B0A-3FB06D3C0E36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7914-0295-4B79-89E8-1A8D7B72D870}" type="datetimeFigureOut">
              <a:rPr lang="hu-HU" smtClean="0"/>
              <a:t>2018.05.22.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035BB-DED7-4083-9B0A-3FB06D3C0E36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7914-0295-4B79-89E8-1A8D7B72D870}" type="datetimeFigureOut">
              <a:rPr lang="hu-HU" smtClean="0"/>
              <a:t>2018.05.22.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035BB-DED7-4083-9B0A-3FB06D3C0E36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7914-0295-4B79-89E8-1A8D7B72D870}" type="datetimeFigureOut">
              <a:rPr lang="hu-HU" smtClean="0"/>
              <a:t>2018.05.22.</a:t>
            </a:fld>
            <a:endParaRPr lang="hu-HU" dirty="0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035BB-DED7-4083-9B0A-3FB06D3C0E36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7914-0295-4B79-89E8-1A8D7B72D870}" type="datetimeFigureOut">
              <a:rPr lang="hu-HU" smtClean="0"/>
              <a:t>2018.05.22.</a:t>
            </a:fld>
            <a:endParaRPr lang="hu-HU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035BB-DED7-4083-9B0A-3FB06D3C0E36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7914-0295-4B79-89E8-1A8D7B72D870}" type="datetimeFigureOut">
              <a:rPr lang="hu-HU" smtClean="0"/>
              <a:t>2018.05.22.</a:t>
            </a:fld>
            <a:endParaRPr lang="hu-HU" dirty="0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035BB-DED7-4083-9B0A-3FB06D3C0E36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7914-0295-4B79-89E8-1A8D7B72D870}" type="datetimeFigureOut">
              <a:rPr lang="hu-HU" smtClean="0"/>
              <a:t>2018.05.22.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035BB-DED7-4083-9B0A-3FB06D3C0E36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7914-0295-4B79-89E8-1A8D7B72D870}" type="datetimeFigureOut">
              <a:rPr lang="hu-HU" smtClean="0"/>
              <a:t>2018.05.22.</a:t>
            </a:fld>
            <a:endParaRPr lang="hu-HU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C035BB-DED7-4083-9B0A-3FB06D3C0E36}" type="slidenum">
              <a:rPr lang="hu-HU" smtClean="0"/>
              <a:t>‹#›</a:t>
            </a:fld>
            <a:endParaRPr lang="hu-H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5000"/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C7914-0295-4B79-89E8-1A8D7B72D870}" type="datetimeFigureOut">
              <a:rPr lang="hu-HU" smtClean="0"/>
              <a:t>2018.05.22.</a:t>
            </a:fld>
            <a:endParaRPr lang="hu-HU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035BB-DED7-4083-9B0A-3FB06D3C0E36}" type="slidenum">
              <a:rPr lang="hu-HU" smtClean="0"/>
              <a:t>‹#›</a:t>
            </a:fld>
            <a:endParaRPr lang="hu-H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Nemes </a:t>
            </a:r>
            <a:r>
              <a:rPr lang="hu-HU" dirty="0"/>
              <a:t>Nagy Ágnes</a:t>
            </a:r>
            <a:br>
              <a:rPr lang="hu-HU" dirty="0"/>
            </a:br>
            <a:r>
              <a:rPr lang="hu-HU" dirty="0"/>
              <a:t>(1922-1991) 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Élete és művei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88640"/>
            <a:ext cx="4608512" cy="648072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 szaggatások, </a:t>
            </a:r>
            <a:r>
              <a:rPr lang="hu-H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hasgatások</a:t>
            </a: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 víziók, a vízhiányok,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 tagolatlan feltámadások,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 függőlegesek tűrhetetlen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feszültségei fent és lent között –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Éghajlatok. Feltételek.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Között. Kő. Tanknyomok.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Egy sáv fekete nád a puszta-szélen,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Két sorba írva, tóban, égen,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két sötét tábla jelrendszerei,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csillagok ékezetei –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Az ég s az ég között.</a:t>
            </a:r>
          </a:p>
        </p:txBody>
      </p:sp>
      <p:sp>
        <p:nvSpPr>
          <p:cNvPr id="4" name="Szövegdoboz 3"/>
          <p:cNvSpPr txBox="1"/>
          <p:nvPr/>
        </p:nvSpPr>
        <p:spPr>
          <a:xfrm>
            <a:off x="5021808" y="2585083"/>
            <a:ext cx="3600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3200" dirty="0" smtClean="0">
                <a:solidFill>
                  <a:schemeClr val="bg2">
                    <a:lumMod val="10000"/>
                  </a:schemeClr>
                </a:solidFill>
              </a:rPr>
              <a:t>A vers utolsó szakaszban már egyáltalán nem találkozhatunk igékkel, az egész szakasz egy hosszú felsorolás</a:t>
            </a:r>
            <a:r>
              <a:rPr lang="hu-H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u-HU" sz="32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5004048" y="30538"/>
            <a:ext cx="396044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>
                <a:solidFill>
                  <a:srgbClr val="00B050"/>
                </a:solidFill>
              </a:rPr>
              <a:t>Milyen szófajú szavak hiányoznak az utolsó szakaszban? Milyen költői eszköz jellemző erre a szakaszra</a:t>
            </a:r>
            <a:r>
              <a:rPr lang="hu-HU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hu-HU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47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88640"/>
            <a:ext cx="8507288" cy="6480720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hu-H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Mire vonatkozhat a versben megfogalmazott „között”, mit ír le?</a:t>
            </a:r>
            <a:endParaRPr lang="hu-H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églalap 1"/>
          <p:cNvSpPr/>
          <p:nvPr/>
        </p:nvSpPr>
        <p:spPr>
          <a:xfrm>
            <a:off x="150912" y="1556792"/>
            <a:ext cx="8507288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u-HU" sz="3200" dirty="0">
                <a:latin typeface="Times New Roman" pitchFamily="18" charset="0"/>
                <a:cs typeface="Times New Roman" pitchFamily="18" charset="0"/>
              </a:rPr>
              <a:t>A költemény egészének ismeretében sejthetjük, hogy ez a térbelinek látszó viszony valójában az emberi léte és roppant feszültségeket sűrítő drámáját fejezi ki.</a:t>
            </a:r>
            <a:endParaRPr lang="hu-HU" sz="32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5071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23528" y="1628800"/>
            <a:ext cx="8507288" cy="3744416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Az első szakasz szerint ember </a:t>
            </a:r>
            <a:r>
              <a:rPr lang="hu-HU" dirty="0" err="1" smtClean="0">
                <a:latin typeface="Times New Roman" pitchFamily="18" charset="0"/>
                <a:cs typeface="Times New Roman" pitchFamily="18" charset="0"/>
              </a:rPr>
              <a:t>lelke</a:t>
            </a: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 szárnyalni vágyik, teste az anyagi </a:t>
            </a:r>
            <a:r>
              <a:rPr lang="hu-HU" dirty="0">
                <a:latin typeface="Times New Roman" pitchFamily="18" charset="0"/>
                <a:cs typeface="Times New Roman" pitchFamily="18" charset="0"/>
              </a:rPr>
              <a:t>világ „foglya</a:t>
            </a: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”. A második szakaszban a természeti erőknek kiszolgáltatott emberi lét képei jelennek meg. A harmadik szakasz az emberi élet determináltságát írja le. </a:t>
            </a:r>
            <a:endParaRPr lang="hu-H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zövegdoboz 1"/>
          <p:cNvSpPr txBox="1"/>
          <p:nvPr/>
        </p:nvSpPr>
        <p:spPr>
          <a:xfrm>
            <a:off x="323528" y="332656"/>
            <a:ext cx="86409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>
                <a:solidFill>
                  <a:srgbClr val="00B050"/>
                </a:solidFill>
              </a:rPr>
              <a:t>Az emberi élet  milyen konfliktusai jelennek meg a versben?</a:t>
            </a:r>
            <a:endParaRPr lang="hu-HU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544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95536" y="116632"/>
            <a:ext cx="8507288" cy="1080120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hu-H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Hogyan jelenik meg a lírai én személye a versben?</a:t>
            </a:r>
          </a:p>
          <a:p>
            <a:pPr marL="0" indent="0" algn="just">
              <a:spcBef>
                <a:spcPts val="0"/>
              </a:spcBef>
              <a:buNone/>
            </a:pPr>
            <a:endParaRPr lang="hu-H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hu-H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artalom helye 2"/>
          <p:cNvSpPr txBox="1">
            <a:spLocks/>
          </p:cNvSpPr>
          <p:nvPr/>
        </p:nvSpPr>
        <p:spPr>
          <a:xfrm>
            <a:off x="272165" y="764704"/>
            <a:ext cx="8723312" cy="39604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0"/>
              </a:spcBef>
              <a:buNone/>
            </a:pP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A versben nem jelenik meg a költő, érzelmei, gondolatai </a:t>
            </a:r>
            <a:r>
              <a:rPr lang="hu-HU" dirty="0">
                <a:latin typeface="Times New Roman" pitchFamily="18" charset="0"/>
                <a:cs typeface="Times New Roman" pitchFamily="18" charset="0"/>
              </a:rPr>
              <a:t>a megjelenített tárgyi világ</a:t>
            </a: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 képeiben tárgyiasulnak.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Ezt objektív vagy tárgyias lírának nevezzük.</a:t>
            </a:r>
            <a:endParaRPr lang="hu-H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301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88640"/>
            <a:ext cx="8507288" cy="6480720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hu-H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015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88640"/>
            <a:ext cx="8507288" cy="6480720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hu-H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58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88640"/>
            <a:ext cx="8507288" cy="6480720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latin typeface="Times New Roman" pitchFamily="18" charset="0"/>
                <a:cs typeface="Times New Roman" pitchFamily="18" charset="0"/>
              </a:rPr>
              <a:t>Budapesten született Egyetemi tanulmányait a Pázmány Péter Tudományegyetem magyar–latin–művészettörténet szakán végezte. </a:t>
            </a: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Egyetemi éveiben munkakapcsolatba került Szerb Antallal és Halász Gáborral.</a:t>
            </a: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3756" y="2929677"/>
            <a:ext cx="5638800" cy="37052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88640"/>
            <a:ext cx="8507288" cy="6480720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latin typeface="Times New Roman" pitchFamily="18" charset="0"/>
                <a:cs typeface="Times New Roman" pitchFamily="18" charset="0"/>
              </a:rPr>
              <a:t>A költői életmű terjedelmét és a kötetek számát tekintve keveset publikált. Költői munkája mellett a magyar esszéirodalom kimagasló művelője volt. Elsősorban francia és német nyelvű műveket fordított</a:t>
            </a: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(így </a:t>
            </a:r>
            <a:r>
              <a:rPr lang="hu-H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Corneille</a:t>
            </a: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Racine, </a:t>
            </a:r>
            <a:r>
              <a:rPr lang="hu-H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Molière</a:t>
            </a: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drámáit, Victor Hugo, Saint-John </a:t>
            </a:r>
            <a:r>
              <a:rPr lang="hu-H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Perse</a:t>
            </a: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verseit, Rilke és </a:t>
            </a:r>
            <a:r>
              <a:rPr lang="hu-H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Bertolt</a:t>
            </a: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Brecht műveit).</a:t>
            </a: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8002" y="3212976"/>
            <a:ext cx="4285751" cy="364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14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251520" y="332656"/>
            <a:ext cx="8640960" cy="3174161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latin typeface="Times New Roman" pitchFamily="18" charset="0"/>
                <a:cs typeface="Times New Roman" pitchFamily="18" charset="0"/>
              </a:rPr>
              <a:t>1998-ban posztumusz megkapta Izrael állam Világ Igaza-kitüntetését, Lengyel Balázzsal együtt, mert a Holokauszt idején zsidókat mentettek.</a:t>
            </a:r>
          </a:p>
        </p:txBody>
      </p:sp>
      <p:pic>
        <p:nvPicPr>
          <p:cNvPr id="1026" name="Picture 2" descr="https://upload.wikimedia.org/wikipedia/commons/thumb/3/3e/Righteous1FotoThalerTamas.jpg/1024px-Righteous1FotoThalerTama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420888"/>
            <a:ext cx="5868144" cy="36733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7088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88640"/>
            <a:ext cx="8507288" cy="1368152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Között</a:t>
            </a:r>
          </a:p>
          <a:p>
            <a:pPr marL="0" indent="0">
              <a:spcBef>
                <a:spcPts val="0"/>
              </a:spcBef>
              <a:buNone/>
            </a:pPr>
            <a:r>
              <a:rPr lang="hu-HU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Mit mondhatunk el a mű címéről?</a:t>
            </a:r>
          </a:p>
          <a:p>
            <a:pPr marL="0" indent="0" algn="just">
              <a:spcBef>
                <a:spcPts val="0"/>
              </a:spcBef>
              <a:buNone/>
            </a:pPr>
            <a:endParaRPr lang="hu-H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Szövegdoboz 1"/>
          <p:cNvSpPr txBox="1"/>
          <p:nvPr/>
        </p:nvSpPr>
        <p:spPr>
          <a:xfrm>
            <a:off x="185517" y="1700808"/>
            <a:ext cx="777686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3200" dirty="0" smtClean="0"/>
              <a:t>A cím mindössze egy névutó, ezért hiányosnak érezzük, hiszen nem mondja ki, hogy mi között, hiányoznak a </a:t>
            </a:r>
            <a:r>
              <a:rPr lang="hu-HU" sz="3200" dirty="0" err="1" smtClean="0"/>
              <a:t>névszók</a:t>
            </a:r>
            <a:r>
              <a:rPr lang="hu-H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hu-HU" sz="32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3501008"/>
            <a:ext cx="5112568" cy="3186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637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88640"/>
            <a:ext cx="4608512" cy="648072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 levegő nagy ruhaujjai.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 levegő, amin szilárdan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támaszkodik madár s madártan,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az érvek foszló szélein a szárny,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egy percnyi ég beláthatatlan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következményű lombjai,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az élő pára fái, felkanyarodva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akár a vágy, a fenti lombba,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percenként hússzor lélegezni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 zúzmarás, nagy angyalokat.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És lent a súly. A síkon röghegyek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nagy, mozdulatlan zökkenései,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amint </a:t>
            </a:r>
            <a:r>
              <a:rPr lang="hu-H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feküsznek</a:t>
            </a: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hu-H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térdenállnak</a:t>
            </a:r>
            <a:endParaRPr lang="hu-H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az ormok és a sziklahátak,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 földtan szobrai,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 völgy egy percnyi figyelem-lazulás,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aztán megint a tömbök és a formák,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meszes csonttól körvonalig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kővé gyűrődött azonosság.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Az ég s a föld között.</a:t>
            </a:r>
          </a:p>
        </p:txBody>
      </p:sp>
      <p:sp>
        <p:nvSpPr>
          <p:cNvPr id="4" name="Szövegdoboz 3"/>
          <p:cNvSpPr txBox="1"/>
          <p:nvPr/>
        </p:nvSpPr>
        <p:spPr>
          <a:xfrm>
            <a:off x="4572000" y="1772816"/>
            <a:ext cx="454488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3200" dirty="0" smtClean="0">
                <a:solidFill>
                  <a:schemeClr val="bg2">
                    <a:lumMod val="10000"/>
                  </a:schemeClr>
                </a:solidFill>
              </a:rPr>
              <a:t>A műben megjelenik két őselem, a föld és a levegő</a:t>
            </a:r>
            <a:r>
              <a:rPr lang="hu-HU" sz="3200" dirty="0" smtClean="0">
                <a:latin typeface="Times New Roman" pitchFamily="18" charset="0"/>
                <a:cs typeface="Times New Roman" pitchFamily="18" charset="0"/>
              </a:rPr>
              <a:t>. A léghez a könnyűség, a szabadság kapcsolódik. Az égi világhoz a madarak, a száradó ruhák, az angyalok és a fák tartoznak.</a:t>
            </a:r>
            <a:endParaRPr lang="hu-HU" sz="32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5156448" y="485056"/>
            <a:ext cx="39604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>
                <a:solidFill>
                  <a:srgbClr val="00B050"/>
                </a:solidFill>
              </a:rPr>
              <a:t>Mi jellemző az égre és a földre</a:t>
            </a:r>
            <a:r>
              <a:rPr lang="hu-HU" sz="32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hu-HU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00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88640"/>
            <a:ext cx="8507288" cy="6480720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A földhöz a súlyosság, és a formába zártság tartozik.  A földi világhoz tartozó tárgyak a kő, rög,  orom és csont.</a:t>
            </a:r>
            <a:endParaRPr lang="hu-H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5217" y="1340768"/>
            <a:ext cx="4953000" cy="3299460"/>
          </a:xfrm>
          <a:prstGeom prst="rect">
            <a:avLst/>
          </a:prstGeom>
        </p:spPr>
      </p:pic>
      <p:pic>
        <p:nvPicPr>
          <p:cNvPr id="4" name="Kép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331699"/>
            <a:ext cx="5004048" cy="3337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2624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88640"/>
            <a:ext cx="4608512" cy="648072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 sziklák roppanásai.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Amint a nap átlátszó ércei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már-már magukba, fémmé a követ,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ha állat járja, körme füstölög,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 köröznek fent a sziklafal fölött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az égő paták füstszalagjai,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aztán az éj a sivatagban,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az éj, amint kioltja s kőmivolta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magváig</a:t>
            </a: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ér, fagypont alatti éj,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 amint hasadnak és szakadnak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 porcok, forgók, kőlapok,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amint feszítik véghetetlen,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széthasgató</a:t>
            </a: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önkívületben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 fehér s a fekete mindennapos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néma villámcsapásai –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hu-HU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 nap s az éj között.</a:t>
            </a:r>
          </a:p>
        </p:txBody>
      </p:sp>
      <p:sp>
        <p:nvSpPr>
          <p:cNvPr id="4" name="Szövegdoboz 3"/>
          <p:cNvSpPr txBox="1"/>
          <p:nvPr/>
        </p:nvSpPr>
        <p:spPr>
          <a:xfrm>
            <a:off x="5004048" y="1772816"/>
            <a:ext cx="41128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u-HU" sz="3200" dirty="0" smtClean="0">
                <a:solidFill>
                  <a:schemeClr val="bg2">
                    <a:lumMod val="10000"/>
                  </a:schemeClr>
                </a:solidFill>
              </a:rPr>
              <a:t>A sivatagi nappal és éjszaka az ellentéteket jeleníti meg</a:t>
            </a:r>
            <a:r>
              <a:rPr lang="hu-HU" sz="3200" dirty="0" smtClean="0">
                <a:latin typeface="Times New Roman" pitchFamily="18" charset="0"/>
                <a:cs typeface="Times New Roman" pitchFamily="18" charset="0"/>
              </a:rPr>
              <a:t>. A nappal forró, az éjszaka fagyos. A vakító fehérség és a fekete szín váltakoznak, mint egy gyorsított felvételen.</a:t>
            </a:r>
            <a:endParaRPr lang="hu-HU" sz="32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5004048" y="30538"/>
            <a:ext cx="39604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3200" dirty="0" smtClean="0">
                <a:solidFill>
                  <a:srgbClr val="00B050"/>
                </a:solidFill>
              </a:rPr>
              <a:t>Mi jellemző a sivatagok éghajlatára</a:t>
            </a:r>
            <a:r>
              <a:rPr lang="hu-HU" sz="32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? Mit okoz ez?</a:t>
            </a:r>
            <a:endParaRPr lang="hu-HU" sz="3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1667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79512" y="188640"/>
            <a:ext cx="8507288" cy="6480720"/>
          </a:xfrm>
        </p:spPr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A nappalok és éjszakák váltakozásai a köveket szétporlasztják, homokká </a:t>
            </a:r>
            <a:r>
              <a:rPr lang="hu-HU" dirty="0" err="1" smtClean="0">
                <a:latin typeface="Times New Roman" pitchFamily="18" charset="0"/>
                <a:cs typeface="Times New Roman" pitchFamily="18" charset="0"/>
              </a:rPr>
              <a:t>őrlik</a:t>
            </a:r>
            <a:r>
              <a:rPr lang="hu-HU" dirty="0" smtClean="0">
                <a:latin typeface="Times New Roman" pitchFamily="18" charset="0"/>
                <a:cs typeface="Times New Roman" pitchFamily="18" charset="0"/>
              </a:rPr>
              <a:t>. Az igék túlsúlyba kerülnek ebben a részben, így az idő is felgyorsul, napok sorozata villámcsapásként jelenik meg.</a:t>
            </a:r>
            <a:endParaRPr lang="hu-H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564904"/>
            <a:ext cx="6289513" cy="3919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74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696</Words>
  <Application>Microsoft Office PowerPoint</Application>
  <PresentationFormat>Diavetítés a képernyőre (4:3 oldalarány)</PresentationFormat>
  <Paragraphs>81</Paragraphs>
  <Slides>15</Slides>
  <Notes>3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Office-téma</vt:lpstr>
      <vt:lpstr>Nemes Nagy Ágnes (1922-1991) 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Péter</dc:creator>
  <cp:lastModifiedBy>Péter</cp:lastModifiedBy>
  <cp:revision>13</cp:revision>
  <dcterms:created xsi:type="dcterms:W3CDTF">2015-08-27T02:13:55Z</dcterms:created>
  <dcterms:modified xsi:type="dcterms:W3CDTF">2018-05-22T19:53:11Z</dcterms:modified>
</cp:coreProperties>
</file>